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3004800" cy="6502400"/>
  <p:notesSz cx="13004800" cy="650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00CE1-A033-0D43-99F7-54058474DDC6}" v="24" dt="2022-08-04T13:23:27.9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2"/>
    <p:restoredTop sz="94680"/>
  </p:normalViewPr>
  <p:slideViewPr>
    <p:cSldViewPr>
      <p:cViewPr varScale="1">
        <p:scale>
          <a:sx n="77" d="100"/>
          <a:sy n="77" d="100"/>
        </p:scale>
        <p:origin x="72" y="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015744"/>
            <a:ext cx="11054080" cy="136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3641344"/>
            <a:ext cx="910336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ubik-Medium"/>
                <a:cs typeface="Rubik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495552"/>
            <a:ext cx="5657088" cy="4291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495552"/>
            <a:ext cx="5657088" cy="4291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228" y="665323"/>
            <a:ext cx="7999730" cy="90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7155" y="1968450"/>
            <a:ext cx="6931659" cy="313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ubik-Medium"/>
                <a:cs typeface="Rubik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047232"/>
            <a:ext cx="4161536" cy="32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047232"/>
            <a:ext cx="2991104" cy="32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047232"/>
            <a:ext cx="2991104" cy="32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6502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34000" y="0"/>
            <a:ext cx="7670800" cy="6502400"/>
          </a:xfrm>
          <a:custGeom>
            <a:avLst/>
            <a:gdLst/>
            <a:ahLst/>
            <a:cxnLst/>
            <a:rect l="l" t="t" r="r" b="b"/>
            <a:pathLst>
              <a:path w="7670800" h="6502400">
                <a:moveTo>
                  <a:pt x="7670800" y="0"/>
                </a:moveTo>
                <a:lnTo>
                  <a:pt x="0" y="0"/>
                </a:lnTo>
                <a:lnTo>
                  <a:pt x="0" y="6502400"/>
                </a:lnTo>
                <a:lnTo>
                  <a:pt x="7670800" y="6502400"/>
                </a:lnTo>
                <a:lnTo>
                  <a:pt x="7670800" y="0"/>
                </a:lnTo>
                <a:close/>
              </a:path>
            </a:pathLst>
          </a:custGeom>
          <a:solidFill>
            <a:srgbClr val="C34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F3A938-C457-A155-2C63-DBF851026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38" y="5720658"/>
            <a:ext cx="2743200" cy="37837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AB4EA5-9B58-5D72-D21A-2EF3E2A2D6B6}"/>
              </a:ext>
            </a:extLst>
          </p:cNvPr>
          <p:cNvSpPr/>
          <p:nvPr/>
        </p:nvSpPr>
        <p:spPr>
          <a:xfrm>
            <a:off x="5892800" y="2616883"/>
            <a:ext cx="5638800" cy="2803356"/>
          </a:xfrm>
          <a:prstGeom prst="roundRect">
            <a:avLst>
              <a:gd name="adj" fmla="val 3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BAFA67A9-4FEC-2C09-569A-721D5498F204}"/>
              </a:ext>
            </a:extLst>
          </p:cNvPr>
          <p:cNvSpPr/>
          <p:nvPr/>
        </p:nvSpPr>
        <p:spPr>
          <a:xfrm rot="12828329">
            <a:off x="10173421" y="5108362"/>
            <a:ext cx="658246" cy="8228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1DA43C-C2CD-ED99-B54C-795554BF6989}"/>
              </a:ext>
            </a:extLst>
          </p:cNvPr>
          <p:cNvSpPr txBox="1"/>
          <p:nvPr/>
        </p:nvSpPr>
        <p:spPr>
          <a:xfrm>
            <a:off x="5964438" y="1774408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064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solidFill>
                  <a:srgbClr val="FFFFFF"/>
                </a:solidFill>
                <a:latin typeface="Rubik-Medium"/>
                <a:cs typeface="Rubik-Medium"/>
              </a:rPr>
              <a:t>Here’s</a:t>
            </a:r>
            <a:r>
              <a:rPr lang="en-GB" sz="2000" spc="-7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a</a:t>
            </a:r>
            <a:r>
              <a:rPr lang="en-GB" sz="2000" spc="-12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few</a:t>
            </a:r>
            <a:r>
              <a:rPr lang="en-GB" sz="2000" spc="-14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questions</a:t>
            </a:r>
            <a:r>
              <a:rPr lang="en-GB" sz="2000" spc="-13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25" dirty="0">
                <a:solidFill>
                  <a:srgbClr val="FFFFFF"/>
                </a:solidFill>
                <a:latin typeface="Rubik-Medium"/>
                <a:cs typeface="Rubik-Medium"/>
              </a:rPr>
              <a:t>to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consider</a:t>
            </a:r>
            <a:r>
              <a:rPr lang="en-GB" sz="2000" spc="-14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to</a:t>
            </a:r>
            <a:r>
              <a:rPr lang="en-GB" sz="2000" spc="-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determine</a:t>
            </a:r>
            <a:r>
              <a:rPr lang="en-GB" sz="2000" spc="-7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25" dirty="0">
                <a:solidFill>
                  <a:srgbClr val="FFFFFF"/>
                </a:solidFill>
                <a:latin typeface="Rubik-Medium"/>
                <a:cs typeface="Rubik-Medium"/>
              </a:rPr>
              <a:t>the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credibility</a:t>
            </a:r>
            <a:r>
              <a:rPr lang="en-GB" sz="2000" spc="-10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of</a:t>
            </a:r>
            <a:r>
              <a:rPr lang="en-GB" sz="2000" spc="-15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the</a:t>
            </a:r>
            <a:r>
              <a:rPr lang="en-GB" sz="2000" spc="-2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10" dirty="0">
                <a:solidFill>
                  <a:srgbClr val="FFFFFF"/>
                </a:solidFill>
                <a:latin typeface="Rubik-Medium"/>
                <a:cs typeface="Rubik-Medium"/>
              </a:rPr>
              <a:t>source:</a:t>
            </a:r>
            <a:endParaRPr lang="en-GB" sz="2000" dirty="0">
              <a:latin typeface="Rubik-Medium"/>
              <a:cs typeface="Rubik-Medium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7E22AB5E-9C7C-7764-EC9E-B37E5465837C}"/>
              </a:ext>
            </a:extLst>
          </p:cNvPr>
          <p:cNvSpPr txBox="1"/>
          <p:nvPr/>
        </p:nvSpPr>
        <p:spPr>
          <a:xfrm>
            <a:off x="6193038" y="2768997"/>
            <a:ext cx="50292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Rubik" pitchFamily="2" charset="-79"/>
                <a:cs typeface="Rubik" pitchFamily="2" charset="-79"/>
              </a:rPr>
              <a:t>Who manages the information and are they experts on the subject?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Rubik" pitchFamily="2" charset="-79"/>
                <a:cs typeface="Rubik" pitchFamily="2" charset="-79"/>
              </a:rPr>
              <a:t>Do you recognise the letters at the end of the web address and is it reliable?</a:t>
            </a:r>
            <a:b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ubik" pitchFamily="2" charset="-79"/>
                <a:cs typeface="Rubik" pitchFamily="2" charset="-79"/>
              </a:rPr>
            </a:b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Rubik" pitchFamily="2" charset="-79"/>
                <a:cs typeface="Rubik" pitchFamily="2" charset="-79"/>
              </a:rPr>
              <a:t>Why has this information been published and what is its purpose?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71E6C5-7216-37C3-40A8-56B3D359AE41}"/>
              </a:ext>
            </a:extLst>
          </p:cNvPr>
          <p:cNvSpPr/>
          <p:nvPr/>
        </p:nvSpPr>
        <p:spPr>
          <a:xfrm>
            <a:off x="4230908" y="296607"/>
            <a:ext cx="8596092" cy="1225707"/>
          </a:xfrm>
          <a:prstGeom prst="roundRect">
            <a:avLst>
              <a:gd name="adj" fmla="val 8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89981" y="442106"/>
            <a:ext cx="8006715" cy="9040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dirty="0"/>
              <a:t>With</a:t>
            </a:r>
            <a:r>
              <a:rPr spc="-70" dirty="0"/>
              <a:t> </a:t>
            </a:r>
            <a:r>
              <a:rPr dirty="0"/>
              <a:t>so</a:t>
            </a:r>
            <a:r>
              <a:rPr spc="-65" dirty="0"/>
              <a:t> </a:t>
            </a:r>
            <a:r>
              <a:rPr spc="-20" dirty="0"/>
              <a:t>m</a:t>
            </a:r>
            <a:r>
              <a:rPr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spc="-20" dirty="0"/>
              <a:t>ny</a:t>
            </a:r>
            <a:r>
              <a:rPr spc="-130" dirty="0"/>
              <a:t> </a:t>
            </a:r>
            <a:r>
              <a:rPr dirty="0"/>
              <a:t>patient</a:t>
            </a:r>
            <a:r>
              <a:rPr spc="-65" dirty="0"/>
              <a:t> </a:t>
            </a:r>
            <a:r>
              <a:rPr spc="-20" dirty="0"/>
              <a:t>resource</a:t>
            </a:r>
            <a:r>
              <a:rPr spc="-125" dirty="0"/>
              <a:t> </a:t>
            </a:r>
            <a:r>
              <a:rPr spc="-10" dirty="0"/>
              <a:t>websites,</a:t>
            </a:r>
            <a:r>
              <a:rPr lang="en-GB" spc="-10" dirty="0"/>
              <a:t> </a:t>
            </a:r>
            <a:r>
              <a:rPr lang="en-GB" spc="-20" dirty="0"/>
              <a:t>how</a:t>
            </a:r>
            <a:r>
              <a:rPr lang="en-GB" spc="-135" dirty="0"/>
              <a:t> </a:t>
            </a:r>
            <a:r>
              <a:rPr lang="en-GB" dirty="0"/>
              <a:t>do</a:t>
            </a:r>
            <a:r>
              <a:rPr lang="en-GB" spc="-150" dirty="0"/>
              <a:t> </a:t>
            </a:r>
            <a:r>
              <a:rPr lang="en-GB" dirty="0"/>
              <a:t>you</a:t>
            </a:r>
            <a:r>
              <a:rPr lang="en-GB" spc="-120" dirty="0"/>
              <a:t> </a:t>
            </a:r>
            <a:r>
              <a:rPr lang="en-GB" spc="-35" dirty="0"/>
              <a:t>know</a:t>
            </a:r>
            <a:r>
              <a:rPr lang="en-GB" spc="-130" dirty="0"/>
              <a:t> </a:t>
            </a:r>
            <a:r>
              <a:rPr lang="en-GB" dirty="0"/>
              <a:t>which</a:t>
            </a:r>
            <a:r>
              <a:rPr lang="en-GB" spc="-75" dirty="0"/>
              <a:t> </a:t>
            </a:r>
            <a:r>
              <a:rPr lang="en-GB" dirty="0"/>
              <a:t>ones</a:t>
            </a:r>
            <a:r>
              <a:rPr lang="en-GB" spc="-145" dirty="0"/>
              <a:t> </a:t>
            </a:r>
            <a:r>
              <a:rPr lang="en-GB" dirty="0"/>
              <a:t>you</a:t>
            </a:r>
            <a:r>
              <a:rPr lang="en-GB" spc="-75" dirty="0"/>
              <a:t> </a:t>
            </a:r>
            <a:r>
              <a:rPr lang="en-GB" dirty="0"/>
              <a:t>can</a:t>
            </a:r>
            <a:r>
              <a:rPr lang="en-GB" spc="-120" dirty="0"/>
              <a:t> </a:t>
            </a:r>
            <a:r>
              <a:rPr lang="en-GB" spc="-10" dirty="0"/>
              <a:t>trust?</a:t>
            </a:r>
            <a:endParaRPr spc="-1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925D99-EDE1-3123-D190-A55DE9FE701F}"/>
              </a:ext>
            </a:extLst>
          </p:cNvPr>
          <p:cNvSpPr/>
          <p:nvPr/>
        </p:nvSpPr>
        <p:spPr>
          <a:xfrm>
            <a:off x="3513228" y="569568"/>
            <a:ext cx="598806" cy="598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7A6279-1E7D-D5D5-36B7-60700C41A9FE}"/>
              </a:ext>
            </a:extLst>
          </p:cNvPr>
          <p:cNvSpPr/>
          <p:nvPr/>
        </p:nvSpPr>
        <p:spPr>
          <a:xfrm>
            <a:off x="2951313" y="732889"/>
            <a:ext cx="379812" cy="379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B1D6DA-FE54-8D2C-842A-5A4B5A5F49EF}"/>
              </a:ext>
            </a:extLst>
          </p:cNvPr>
          <p:cNvSpPr/>
          <p:nvPr/>
        </p:nvSpPr>
        <p:spPr>
          <a:xfrm>
            <a:off x="2625451" y="1112701"/>
            <a:ext cx="274205" cy="274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6502400"/>
          </a:xfrm>
          <a:custGeom>
            <a:avLst/>
            <a:gdLst/>
            <a:ahLst/>
            <a:cxnLst/>
            <a:rect l="l" t="t" r="r" b="b"/>
            <a:pathLst>
              <a:path w="13004800" h="6502400">
                <a:moveTo>
                  <a:pt x="13004800" y="0"/>
                </a:moveTo>
                <a:lnTo>
                  <a:pt x="0" y="0"/>
                </a:lnTo>
                <a:lnTo>
                  <a:pt x="0" y="6502400"/>
                </a:lnTo>
                <a:lnTo>
                  <a:pt x="13004800" y="65024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C34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2075" y="722464"/>
            <a:ext cx="8962724" cy="5779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3255AA-08F1-C2C9-A914-A024EB11D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84" y="5685920"/>
            <a:ext cx="2743200" cy="37837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AF0F9E5-F3A3-94CE-5919-DEF30EE615C1}"/>
              </a:ext>
            </a:extLst>
          </p:cNvPr>
          <p:cNvSpPr/>
          <p:nvPr/>
        </p:nvSpPr>
        <p:spPr>
          <a:xfrm>
            <a:off x="504938" y="505859"/>
            <a:ext cx="8596092" cy="1225707"/>
          </a:xfrm>
          <a:prstGeom prst="roundRect">
            <a:avLst>
              <a:gd name="adj" fmla="val 8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4EBFB8-4BCF-A18E-E79D-2D7B3CFFF892}"/>
              </a:ext>
            </a:extLst>
          </p:cNvPr>
          <p:cNvSpPr/>
          <p:nvPr/>
        </p:nvSpPr>
        <p:spPr>
          <a:xfrm>
            <a:off x="9169400" y="819309"/>
            <a:ext cx="598806" cy="5988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A36430-97F7-2C64-1C36-66F83D32CA57}"/>
              </a:ext>
            </a:extLst>
          </p:cNvPr>
          <p:cNvSpPr/>
          <p:nvPr/>
        </p:nvSpPr>
        <p:spPr>
          <a:xfrm>
            <a:off x="9711721" y="1351754"/>
            <a:ext cx="379812" cy="379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07BCAE-A896-4A96-D11A-164E67836E6C}"/>
              </a:ext>
            </a:extLst>
          </p:cNvPr>
          <p:cNvSpPr/>
          <p:nvPr/>
        </p:nvSpPr>
        <p:spPr>
          <a:xfrm>
            <a:off x="9971480" y="1831347"/>
            <a:ext cx="274205" cy="274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3119" y="665323"/>
            <a:ext cx="7999730" cy="906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81305">
              <a:lnSpc>
                <a:spcPts val="3470"/>
              </a:lnSpc>
              <a:spcBef>
                <a:spcPts val="195"/>
              </a:spcBef>
            </a:pPr>
            <a:r>
              <a:rPr dirty="0"/>
              <a:t>With</a:t>
            </a:r>
            <a:r>
              <a:rPr spc="-70" dirty="0"/>
              <a:t> </a:t>
            </a:r>
            <a:r>
              <a:rPr dirty="0"/>
              <a:t>so</a:t>
            </a:r>
            <a:r>
              <a:rPr spc="-65" dirty="0"/>
              <a:t> </a:t>
            </a:r>
            <a:r>
              <a:rPr spc="-20" dirty="0"/>
              <a:t>many</a:t>
            </a:r>
            <a:r>
              <a:rPr spc="-130" dirty="0"/>
              <a:t> </a:t>
            </a:r>
            <a:r>
              <a:rPr dirty="0"/>
              <a:t>patient</a:t>
            </a:r>
            <a:r>
              <a:rPr spc="-65" dirty="0"/>
              <a:t> </a:t>
            </a:r>
            <a:r>
              <a:rPr spc="-20" dirty="0"/>
              <a:t>resource</a:t>
            </a:r>
            <a:r>
              <a:rPr spc="-125" dirty="0"/>
              <a:t> </a:t>
            </a:r>
            <a:r>
              <a:rPr spc="-10" dirty="0"/>
              <a:t>websites, </a:t>
            </a:r>
            <a:r>
              <a:rPr spc="-20" dirty="0"/>
              <a:t>how</a:t>
            </a:r>
            <a:r>
              <a:rPr spc="-135" dirty="0"/>
              <a:t> </a:t>
            </a:r>
            <a:r>
              <a:rPr dirty="0"/>
              <a:t>do</a:t>
            </a:r>
            <a:r>
              <a:rPr spc="-150" dirty="0"/>
              <a:t> </a:t>
            </a:r>
            <a:r>
              <a:rPr dirty="0"/>
              <a:t>you</a:t>
            </a:r>
            <a:r>
              <a:rPr spc="-120" dirty="0"/>
              <a:t> </a:t>
            </a:r>
            <a:r>
              <a:rPr spc="-35" dirty="0"/>
              <a:t>know</a:t>
            </a:r>
            <a:r>
              <a:rPr spc="-130" dirty="0"/>
              <a:t> </a:t>
            </a:r>
            <a:r>
              <a:rPr dirty="0"/>
              <a:t>which</a:t>
            </a:r>
            <a:r>
              <a:rPr spc="-75" dirty="0"/>
              <a:t> </a:t>
            </a:r>
            <a:r>
              <a:rPr dirty="0"/>
              <a:t>ones</a:t>
            </a:r>
            <a:r>
              <a:rPr spc="-145" dirty="0"/>
              <a:t> </a:t>
            </a:r>
            <a:r>
              <a:rPr dirty="0"/>
              <a:t>you</a:t>
            </a:r>
            <a:r>
              <a:rPr spc="-75" dirty="0"/>
              <a:t> </a:t>
            </a:r>
            <a:r>
              <a:rPr dirty="0"/>
              <a:t>can</a:t>
            </a:r>
            <a:r>
              <a:rPr spc="-120" dirty="0"/>
              <a:t> </a:t>
            </a:r>
            <a:r>
              <a:rPr spc="-10" dirty="0"/>
              <a:t>trust?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B61D76-9A0F-32B4-219A-D9D809EE2AD3}"/>
              </a:ext>
            </a:extLst>
          </p:cNvPr>
          <p:cNvSpPr/>
          <p:nvPr/>
        </p:nvSpPr>
        <p:spPr>
          <a:xfrm>
            <a:off x="688184" y="2891700"/>
            <a:ext cx="8229600" cy="2356112"/>
          </a:xfrm>
          <a:prstGeom prst="roundRect">
            <a:avLst>
              <a:gd name="adj" fmla="val 3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B8CD41BC-306A-C311-2AF7-3FFF118A19DA}"/>
              </a:ext>
            </a:extLst>
          </p:cNvPr>
          <p:cNvSpPr/>
          <p:nvPr/>
        </p:nvSpPr>
        <p:spPr>
          <a:xfrm rot="12828329">
            <a:off x="6218449" y="4946058"/>
            <a:ext cx="658246" cy="8228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DB415-EE6D-0DEF-3C43-9777B9BB8F8A}"/>
              </a:ext>
            </a:extLst>
          </p:cNvPr>
          <p:cNvSpPr txBox="1"/>
          <p:nvPr/>
        </p:nvSpPr>
        <p:spPr>
          <a:xfrm>
            <a:off x="2174084" y="2024351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064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solidFill>
                  <a:srgbClr val="FFFFFF"/>
                </a:solidFill>
                <a:latin typeface="Rubik-Medium"/>
                <a:cs typeface="Rubik-Medium"/>
              </a:rPr>
              <a:t>Here’s</a:t>
            </a:r>
            <a:r>
              <a:rPr lang="en-GB" sz="2000" spc="-7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a</a:t>
            </a:r>
            <a:r>
              <a:rPr lang="en-GB" sz="2000" spc="-12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few</a:t>
            </a:r>
            <a:r>
              <a:rPr lang="en-GB" sz="2000" spc="-14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questions</a:t>
            </a:r>
            <a:r>
              <a:rPr lang="en-GB" sz="2000" spc="-13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25" dirty="0">
                <a:solidFill>
                  <a:srgbClr val="FFFFFF"/>
                </a:solidFill>
                <a:latin typeface="Rubik-Medium"/>
                <a:cs typeface="Rubik-Medium"/>
              </a:rPr>
              <a:t>to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consider</a:t>
            </a:r>
            <a:r>
              <a:rPr lang="en-GB" sz="2000" spc="-14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to</a:t>
            </a:r>
            <a:r>
              <a:rPr lang="en-GB" sz="2000" spc="-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determine</a:t>
            </a:r>
            <a:r>
              <a:rPr lang="en-GB" sz="2000" spc="-7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25" dirty="0">
                <a:solidFill>
                  <a:srgbClr val="FFFFFF"/>
                </a:solidFill>
                <a:latin typeface="Rubik-Medium"/>
                <a:cs typeface="Rubik-Medium"/>
              </a:rPr>
              <a:t>the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credibility</a:t>
            </a:r>
            <a:r>
              <a:rPr lang="en-GB" sz="2000" spc="-10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of</a:t>
            </a:r>
            <a:r>
              <a:rPr lang="en-GB" sz="2000" spc="-15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Rubik-Medium"/>
                <a:cs typeface="Rubik-Medium"/>
              </a:rPr>
              <a:t>the</a:t>
            </a:r>
            <a:r>
              <a:rPr lang="en-GB" sz="2000" spc="-2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2000" spc="-10" dirty="0">
                <a:solidFill>
                  <a:srgbClr val="FFFFFF"/>
                </a:solidFill>
                <a:latin typeface="Rubik-Medium"/>
                <a:cs typeface="Rubik-Medium"/>
              </a:rPr>
              <a:t>source:</a:t>
            </a:r>
            <a:endParaRPr lang="en-GB" sz="2000" dirty="0">
              <a:latin typeface="Rubik-Medium"/>
              <a:cs typeface="Rubik-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434F3-DA8F-B375-D26E-9AE7DC0698FD}"/>
              </a:ext>
            </a:extLst>
          </p:cNvPr>
          <p:cNvSpPr txBox="1"/>
          <p:nvPr/>
        </p:nvSpPr>
        <p:spPr>
          <a:xfrm>
            <a:off x="808293" y="3089521"/>
            <a:ext cx="7989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itchFamily="2" charset="-79"/>
                <a:cs typeface="Rubik" pitchFamily="2" charset="-79"/>
              </a:rPr>
              <a:t>Does it include references to original sources?</a:t>
            </a:r>
            <a:b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itchFamily="2" charset="-79"/>
                <a:cs typeface="Rubik" pitchFamily="2" charset="-79"/>
              </a:rPr>
            </a:b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itchFamily="2" charset="-79"/>
                <a:cs typeface="Rubik" pitchFamily="2" charset="-79"/>
              </a:rPr>
              <a:t>How current is the information and how often is it updated?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ubik" pitchFamily="2" charset="-79"/>
              <a:cs typeface="Rubik" pitchFamily="2" charset="-79"/>
            </a:endParaRPr>
          </a:p>
          <a:p>
            <a:pPr algn="ctr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GB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ubik" pitchFamily="2" charset="-79"/>
                <a:cs typeface="Rubik" pitchFamily="2" charset="-79"/>
              </a:rPr>
              <a:t>Does the information get reviewed by someone with medical/research credentials before it's posted?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A5D67DD38304E9E3FE32B8BC5BA11" ma:contentTypeVersion="19" ma:contentTypeDescription="Create a new document." ma:contentTypeScope="" ma:versionID="cf04abd2e624da3b661472fa32b497a6">
  <xsd:schema xmlns:xsd="http://www.w3.org/2001/XMLSchema" xmlns:xs="http://www.w3.org/2001/XMLSchema" xmlns:p="http://schemas.microsoft.com/office/2006/metadata/properties" xmlns:ns2="51c42bca-aea3-4e0e-a345-97d8fc605c11" xmlns:ns3="ed743c6f-41c3-4f30-96d2-8570ead9c1d9" xmlns:ns4="cc1d6136-6500-4acd-8c48-5708e3d504cf" targetNamespace="http://schemas.microsoft.com/office/2006/metadata/properties" ma:root="true" ma:fieldsID="efa5ae7a1a1061563aecf36ec8a8c209" ns2:_="" ns3:_="" ns4:_="">
    <xsd:import namespace="51c42bca-aea3-4e0e-a345-97d8fc605c11"/>
    <xsd:import namespace="ed743c6f-41c3-4f30-96d2-8570ead9c1d9"/>
    <xsd:import namespace="cc1d6136-6500-4acd-8c48-5708e3d504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42bca-aea3-4e0e-a345-97d8fc605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3c6f-41c3-4f30-96d2-8570ead9c1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d6136-6500-4acd-8c48-5708e3d504c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5ea4700-591f-43e1-9e59-b62384ca5f57}" ma:internalName="TaxCatchAll" ma:showField="CatchAllData" ma:web="cc1d6136-6500-4acd-8c48-5708e3d50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BDE2B-278A-455D-83DB-4F817BC17EB5}"/>
</file>

<file path=customXml/itemProps2.xml><?xml version="1.0" encoding="utf-8"?>
<ds:datastoreItem xmlns:ds="http://schemas.openxmlformats.org/officeDocument/2006/customXml" ds:itemID="{2D590E4B-7C35-4E95-A5C6-29A8AAA55F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141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Rubik</vt:lpstr>
      <vt:lpstr>Rubik-Medium</vt:lpstr>
      <vt:lpstr>Office Theme</vt:lpstr>
      <vt:lpstr>With so many patient resource websites, how do you know which ones you can trust?</vt:lpstr>
      <vt:lpstr>With so many patient resource websites, how do you know which ones you can trust?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so many patient resource websites, how do you know which ones you can trust?</dc:title>
  <dc:creator>Lauren Lett</dc:creator>
  <cp:lastModifiedBy>Lauren Lett</cp:lastModifiedBy>
  <cp:revision>2</cp:revision>
  <dcterms:created xsi:type="dcterms:W3CDTF">2022-08-04T13:13:59Z</dcterms:created>
  <dcterms:modified xsi:type="dcterms:W3CDTF">2022-08-15T15:44:25Z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2022-08-04T00:00:00Z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2022-08-04T00:00:00Z</vt:filetime>
  </property>
  <property fmtid="{D5CDD505-2E9C-101B-9397-08002B2CF9AE}" pid="5" name="Producer">
    <vt:lpwstr>Adobe PDF Library 16.0.7</vt:lpwstr>
  </property>
</Properties>
</file>